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B9515-68E6-437A-A9E5-96800E3E6E93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2C4CA-4E8D-4D7D-AD3F-14FDDF6AA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8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8EFB-5A82-4BD0-83F7-45F411E42562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2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9A0B-880D-4307-9290-D6387AFB9C29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3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9A00-968F-4A7B-85A6-2847DA1DAFE1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6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0A9E-9959-44B9-87F4-D58EC9B18DFE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D52E-CE2E-46CA-A2A8-3D0F90F19177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BFF2-65B2-4421-B004-415FF2433D70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D0E0-0FDC-492F-9CA3-279B2B9483E9}" type="datetime1">
              <a:rPr lang="en-GB" smtClean="0"/>
              <a:t>12/11/2015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1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D649-2A6D-4A42-A8D8-B8B00E09BCBE}" type="datetime1">
              <a:rPr lang="en-GB" smtClean="0"/>
              <a:t>12/11/2015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2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43AA-F6D5-4839-A791-A82AD77DEDDA}" type="datetime1">
              <a:rPr lang="en-GB" smtClean="0"/>
              <a:t>12/11/2015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0FAF-7143-4917-A50A-D6F063D960A7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1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A85B-E7A3-40B1-B95B-FD92A01BDFFD}" type="datetime1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7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2968-AE6D-49DC-9F95-B464E3B2B840}" type="datetime1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Eynesbury Church of England Primary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1CF2-8739-4567-9BE2-7FFF8D628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15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830" y="4365104"/>
            <a:ext cx="3157662" cy="194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34" y="1988840"/>
            <a:ext cx="734565" cy="76418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42" y="2204864"/>
            <a:ext cx="195878" cy="195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8" y="1988840"/>
            <a:ext cx="734565" cy="76418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73370" y="1124744"/>
            <a:ext cx="4248472" cy="156986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888" y="-315416"/>
            <a:ext cx="8229600" cy="1143000"/>
          </a:xfrm>
        </p:spPr>
        <p:txBody>
          <a:bodyPr/>
          <a:lstStyle/>
          <a:p>
            <a:r>
              <a:rPr lang="en-GB" b="1" dirty="0" smtClean="0"/>
              <a:t>Division Skills  1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7694" y="260648"/>
            <a:ext cx="4040188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Early Stages	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46129" y="260648"/>
            <a:ext cx="4041775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Later Stages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07" y="3573016"/>
            <a:ext cx="8244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Division skill:  Linking division and multiplication</a:t>
            </a:r>
            <a:endParaRPr lang="en-GB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603146" y="1124744"/>
            <a:ext cx="4248472" cy="159346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86733" y="2753025"/>
            <a:ext cx="8640961" cy="76714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95641" y="836712"/>
            <a:ext cx="8569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Division skill:    Sharing </a:t>
            </a:r>
            <a:endParaRPr lang="en-GB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82360" y="3933056"/>
            <a:ext cx="4248472" cy="182468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4662818" y="3933056"/>
            <a:ext cx="4248472" cy="159346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296326" y="5805264"/>
            <a:ext cx="8640961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99792" y="1844824"/>
            <a:ext cx="872877" cy="764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5" y="1196752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Children learn to share sets of objects between sets </a:t>
            </a:r>
            <a:r>
              <a:rPr lang="en-GB" sz="1400" dirty="0" err="1" smtClean="0"/>
              <a:t>eg</a:t>
            </a:r>
            <a:r>
              <a:rPr lang="en-GB" sz="1400" dirty="0" smtClean="0"/>
              <a:t>.  10 spots shared between two ladybird wings; sharing toy animals between fields; putting pennies in purses etc.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6" y="2420888"/>
            <a:ext cx="195878" cy="1958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63" y="2204864"/>
            <a:ext cx="195878" cy="19587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46" y="2420888"/>
            <a:ext cx="195878" cy="1958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216" y="2420888"/>
            <a:ext cx="195878" cy="19587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54" y="2420888"/>
            <a:ext cx="195878" cy="1958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788024" y="1196752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Children learn  that grouping is a more efficient strategy than sharing and reaches the same answer.  All later stages, including written methods for division use grouping.  </a:t>
            </a:r>
          </a:p>
          <a:p>
            <a:r>
              <a:rPr lang="en-GB" sz="1400" dirty="0" smtClean="0"/>
              <a:t>The language of grouping is different to that of sharing.  See purple box below.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0543" y="2708920"/>
            <a:ext cx="8524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24 ÷ 4 = </a:t>
            </a:r>
          </a:p>
          <a:p>
            <a:r>
              <a:rPr lang="en-GB" sz="1400" dirty="0"/>
              <a:t>The language of sharing is: ‘24 divided by 4’ </a:t>
            </a:r>
          </a:p>
          <a:p>
            <a:r>
              <a:rPr lang="en-GB" sz="1400" dirty="0" smtClean="0"/>
              <a:t>The language of grouping is ‘How many 4s in 24?’  or ‘24 divided into 4s’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3720" y="5229200"/>
            <a:ext cx="2156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Bar models also show the connection between ÷  and 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3432" y="4797152"/>
            <a:ext cx="444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12   ÷  3  =  4       12  ÷  4  =  3      3  x  4  =  12     4  x  3  =  12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754" y="4077072"/>
            <a:ext cx="41611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 Knowledge of the link between division and multiplication is essential to solve the following calculations:</a:t>
            </a:r>
          </a:p>
          <a:p>
            <a:endParaRPr lang="en-GB" sz="1400" dirty="0" smtClean="0"/>
          </a:p>
          <a:p>
            <a:r>
              <a:rPr lang="en-GB" sz="1400" dirty="0" smtClean="0"/>
              <a:t>                x  7  =   392            24    x          =  408</a:t>
            </a:r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5076056" y="5013176"/>
            <a:ext cx="216024" cy="19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236296" y="5013176"/>
            <a:ext cx="216024" cy="19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52730" y="5813429"/>
            <a:ext cx="899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Cuisennaire</a:t>
            </a:r>
            <a:r>
              <a:rPr lang="en-GB" sz="1200" dirty="0" smtClean="0"/>
              <a:t> rods are useful to show the connection between multiplication and division.  The bar model also show this relationship clearly.  </a:t>
            </a:r>
            <a:r>
              <a:rPr lang="en-GB" sz="1200" dirty="0" err="1" smtClean="0"/>
              <a:t>Numicon</a:t>
            </a:r>
            <a:r>
              <a:rPr lang="en-GB" sz="1200" dirty="0" smtClean="0"/>
              <a:t> used in layers can also show the link:  How many 4s are there in 12, and 4  x  3  =  12. The division ITP (interactive teaching programme) is also very good to illustrate division.</a:t>
            </a:r>
          </a:p>
        </p:txBody>
      </p:sp>
      <p:pic>
        <p:nvPicPr>
          <p:cNvPr id="40" name="Picture 39" descr="3 rows of 6 counter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705" y="4005064"/>
            <a:ext cx="1590675" cy="77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2104551" y="4077072"/>
            <a:ext cx="2107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Arrays are useful to show how division and multiplication are linked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4250431" y="2100039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>
            <a:off x="4212174" y="4509120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99864" y="6428759"/>
            <a:ext cx="3175992" cy="365125"/>
          </a:xfrm>
        </p:spPr>
        <p:txBody>
          <a:bodyPr/>
          <a:lstStyle/>
          <a:p>
            <a:r>
              <a:rPr lang="en-GB" dirty="0" smtClean="0"/>
              <a:t>Eynesbury Church of England Primary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337" y="1575902"/>
            <a:ext cx="3833993" cy="178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201" y="3645024"/>
            <a:ext cx="2340282" cy="9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2071688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2071688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201" y="2708920"/>
            <a:ext cx="2533649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73370" y="1422068"/>
            <a:ext cx="4248472" cy="36631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888" y="-315416"/>
            <a:ext cx="8229600" cy="1143000"/>
          </a:xfrm>
        </p:spPr>
        <p:txBody>
          <a:bodyPr/>
          <a:lstStyle/>
          <a:p>
            <a:r>
              <a:rPr lang="en-GB" b="1" dirty="0" smtClean="0"/>
              <a:t>Division Skills  2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7694" y="404664"/>
            <a:ext cx="4040188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Early Stages</a:t>
            </a:r>
            <a:r>
              <a:rPr lang="en-GB" sz="2800" dirty="0" smtClean="0"/>
              <a:t>	</a:t>
            </a:r>
            <a:endParaRPr lang="en-GB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46129" y="404664"/>
            <a:ext cx="4041775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Later Stages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519" y="1052736"/>
            <a:ext cx="8244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Division skill:    Grouping (repeated addition)</a:t>
            </a:r>
            <a:endParaRPr lang="en-GB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603146" y="1398461"/>
            <a:ext cx="4248472" cy="519889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662818" y="1452605"/>
            <a:ext cx="416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273371" y="5229200"/>
            <a:ext cx="4248471" cy="12433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2" y="1632905"/>
            <a:ext cx="2599430" cy="94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3111" y="148478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30  ÷  5  =  6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15816" y="1484784"/>
            <a:ext cx="1507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How many 5s</a:t>
            </a:r>
          </a:p>
          <a:p>
            <a:r>
              <a:rPr lang="en-GB" sz="1400" dirty="0" smtClean="0"/>
              <a:t>are there in 30?</a:t>
            </a:r>
          </a:p>
          <a:p>
            <a:endParaRPr lang="en-GB" sz="1400" dirty="0"/>
          </a:p>
          <a:p>
            <a:r>
              <a:rPr lang="en-GB" sz="1400" dirty="0" smtClean="0"/>
              <a:t>30 divided into 5s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8898" y="2564904"/>
            <a:ext cx="227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This shows how many 4s are in 28, or 28 divided into 4s.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898" y="3501008"/>
            <a:ext cx="227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This shows how many 7s are in 28, or 28 divided into 7s.</a:t>
            </a:r>
          </a:p>
        </p:txBody>
      </p:sp>
      <p:pic>
        <p:nvPicPr>
          <p:cNvPr id="21" name="Picture 2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3" y="4437112"/>
            <a:ext cx="2376264" cy="4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2975620" y="4346480"/>
            <a:ext cx="130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This shows how many 6s are in 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0032" y="148478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Splitting Method:</a:t>
            </a:r>
          </a:p>
          <a:p>
            <a:r>
              <a:rPr lang="en-GB" sz="1100" dirty="0" smtClean="0"/>
              <a:t>Number lines are used to show groups (or repeated addition).  As children become more confident they show groups in larger chunks.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7840" y="2015262"/>
            <a:ext cx="2476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We can add 10 groups of 5 in one chunk</a:t>
            </a:r>
            <a:endParaRPr lang="en-GB" sz="11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58733" y="3384607"/>
            <a:ext cx="2435769" cy="509361"/>
            <a:chOff x="5076056" y="3193231"/>
            <a:chExt cx="3024336" cy="523801"/>
          </a:xfrm>
        </p:grpSpPr>
        <p:sp>
          <p:nvSpPr>
            <p:cNvPr id="9" name="Rectangle 8"/>
            <p:cNvSpPr/>
            <p:nvPr/>
          </p:nvSpPr>
          <p:spPr>
            <a:xfrm>
              <a:off x="5076056" y="3212976"/>
              <a:ext cx="2880320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76056" y="3429000"/>
              <a:ext cx="1872208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48264" y="3429000"/>
              <a:ext cx="1008112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53016" y="319323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72</a:t>
              </a:r>
              <a:endParaRPr lang="en-GB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86478" y="3383123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50</a:t>
              </a:r>
              <a:endParaRPr lang="en-GB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96336" y="3409255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22</a:t>
              </a:r>
              <a:endParaRPr lang="en-GB" sz="1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34820" y="2780928"/>
            <a:ext cx="418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The bar model shows how a number can be split into ‘ten lots of’ and a remaining amount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9360" y="2177281"/>
            <a:ext cx="880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</a:rPr>
              <a:t>72  ÷  5  =  ?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5435" y="3331008"/>
            <a:ext cx="27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02432" y="5301208"/>
            <a:ext cx="4021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Bead strings, </a:t>
            </a:r>
            <a:r>
              <a:rPr lang="en-GB" sz="1400" dirty="0" err="1" smtClean="0"/>
              <a:t>numicon</a:t>
            </a:r>
            <a:r>
              <a:rPr lang="en-GB" sz="1400" dirty="0" smtClean="0"/>
              <a:t>, </a:t>
            </a:r>
            <a:r>
              <a:rPr lang="en-GB" sz="1400" dirty="0" err="1" smtClean="0"/>
              <a:t>cuisennaire</a:t>
            </a:r>
            <a:r>
              <a:rPr lang="en-GB" sz="1400" dirty="0" smtClean="0"/>
              <a:t> and number lines all help to show groups of a number clearly.</a:t>
            </a:r>
          </a:p>
          <a:p>
            <a:r>
              <a:rPr lang="en-GB" sz="1400" dirty="0" smtClean="0"/>
              <a:t>  </a:t>
            </a:r>
          </a:p>
          <a:p>
            <a:r>
              <a:rPr lang="en-GB" sz="1400" dirty="0" smtClean="0"/>
              <a:t>The bar model represents the size of the number and how it can be split into multiples of the divisor.  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4320791" y="3243263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856" y="6470759"/>
            <a:ext cx="3320008" cy="365125"/>
          </a:xfrm>
        </p:spPr>
        <p:txBody>
          <a:bodyPr/>
          <a:lstStyle/>
          <a:p>
            <a:r>
              <a:rPr lang="en-GB" dirty="0" smtClean="0"/>
              <a:t>Eynesbury Church of England Primary School</a:t>
            </a:r>
            <a:endParaRPr lang="en-GB" dirty="0"/>
          </a:p>
        </p:txBody>
      </p:sp>
      <p:grpSp>
        <p:nvGrpSpPr>
          <p:cNvPr id="73" name="Group 72"/>
          <p:cNvGrpSpPr/>
          <p:nvPr/>
        </p:nvGrpSpPr>
        <p:grpSpPr>
          <a:xfrm>
            <a:off x="4850357" y="5230916"/>
            <a:ext cx="3758070" cy="626393"/>
            <a:chOff x="4702362" y="2699241"/>
            <a:chExt cx="3758070" cy="626393"/>
          </a:xfrm>
        </p:grpSpPr>
        <p:sp>
          <p:nvSpPr>
            <p:cNvPr id="74" name="Rectangle 73"/>
            <p:cNvSpPr/>
            <p:nvPr/>
          </p:nvSpPr>
          <p:spPr>
            <a:xfrm>
              <a:off x="4932040" y="2770863"/>
              <a:ext cx="3456384" cy="2260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932040" y="2996952"/>
              <a:ext cx="2520280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452320" y="2996952"/>
              <a:ext cx="936104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52700" y="2699241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547</a:t>
              </a:r>
              <a:endParaRPr lang="en-GB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51595" y="295630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490</a:t>
              </a:r>
              <a:endParaRPr lang="en-GB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041728" y="2956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57</a:t>
              </a:r>
              <a:endParaRPr lang="en-GB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702362" y="27101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860032" y="4166827"/>
            <a:ext cx="379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use of the bar model gives children good skills in estimating an answer to a division question.</a:t>
            </a:r>
          </a:p>
          <a:p>
            <a:r>
              <a:rPr lang="en-GB" sz="1400" dirty="0" err="1"/>
              <a:t>eg</a:t>
            </a:r>
            <a:r>
              <a:rPr lang="en-GB" sz="1400" dirty="0"/>
              <a:t>. 547  ÷ 7  is going to be 70 </a:t>
            </a:r>
            <a:r>
              <a:rPr lang="en-GB" sz="1400" dirty="0" err="1"/>
              <a:t>ish</a:t>
            </a: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1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888" y="-315416"/>
            <a:ext cx="8229600" cy="1143000"/>
          </a:xfrm>
        </p:spPr>
        <p:txBody>
          <a:bodyPr/>
          <a:lstStyle/>
          <a:p>
            <a:r>
              <a:rPr lang="en-GB" b="1" dirty="0" smtClean="0"/>
              <a:t>Division Skills  3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7694" y="404664"/>
            <a:ext cx="4040188" cy="495746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Early Stages	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46129" y="404664"/>
            <a:ext cx="4041775" cy="495746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Later Stages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0169" y="4154472"/>
            <a:ext cx="8569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Division skill:  Using what you know </a:t>
            </a:r>
            <a:endParaRPr lang="en-GB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90169" y="4581128"/>
            <a:ext cx="4248472" cy="19061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372654" y="4679095"/>
            <a:ext cx="40835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Link between division and fractions </a:t>
            </a:r>
          </a:p>
          <a:p>
            <a:r>
              <a:rPr lang="en-GB" sz="1300" dirty="0" smtClean="0"/>
              <a:t>‘½ of something’ is the same as dividing something by 2</a:t>
            </a:r>
          </a:p>
          <a:p>
            <a:endParaRPr lang="en-GB" sz="1300" dirty="0"/>
          </a:p>
          <a:p>
            <a:r>
              <a:rPr lang="en-GB" sz="1300" b="1" dirty="0" smtClean="0"/>
              <a:t>Fluency of division facts:</a:t>
            </a:r>
          </a:p>
          <a:p>
            <a:r>
              <a:rPr lang="en-GB" sz="1300" dirty="0" smtClean="0"/>
              <a:t>Secure knowledge of multiplication tables and the link between the two concepts will enable children to derive division facts quickly. Use number triangles to</a:t>
            </a:r>
          </a:p>
          <a:p>
            <a:r>
              <a:rPr lang="en-GB" sz="1300" dirty="0" smtClean="0"/>
              <a:t>help pupils link multiplication and division facts.</a:t>
            </a:r>
            <a:endParaRPr lang="en-GB" sz="1300" dirty="0"/>
          </a:p>
          <a:p>
            <a:endParaRPr lang="en-GB" sz="1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190" y="1124744"/>
            <a:ext cx="8628930" cy="3083559"/>
            <a:chOff x="378189" y="895973"/>
            <a:chExt cx="8628930" cy="3083559"/>
          </a:xfrm>
        </p:grpSpPr>
        <p:sp>
          <p:nvSpPr>
            <p:cNvPr id="15" name="Rounded Rectangle 14"/>
            <p:cNvSpPr/>
            <p:nvPr/>
          </p:nvSpPr>
          <p:spPr>
            <a:xfrm>
              <a:off x="378189" y="895973"/>
              <a:ext cx="4248472" cy="145833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78190" y="2696173"/>
              <a:ext cx="4303004" cy="128335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0071" y="895973"/>
              <a:ext cx="4021771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Work with pupils on looking for the pattern when finding:</a:t>
              </a:r>
            </a:p>
            <a:p>
              <a:r>
                <a:rPr lang="en-GB" sz="1400" dirty="0" smtClean="0"/>
                <a:t>40 ÷ 10  = 4</a:t>
              </a:r>
            </a:p>
            <a:p>
              <a:r>
                <a:rPr lang="en-GB" sz="1400" dirty="0" smtClean="0"/>
                <a:t>70 ÷ 10  = 7</a:t>
              </a:r>
            </a:p>
            <a:p>
              <a:r>
                <a:rPr lang="en-GB" sz="1400" dirty="0" smtClean="0"/>
                <a:t>160 ÷ 10  = 16</a:t>
              </a:r>
            </a:p>
            <a:p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543" y="1976093"/>
              <a:ext cx="25749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Link to base ten and place value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16861" y="1237836"/>
              <a:ext cx="39807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Children apply their knowledge to ÷ by 1000 </a:t>
              </a:r>
            </a:p>
            <a:p>
              <a:endParaRPr lang="en-GB" sz="1400" dirty="0"/>
            </a:p>
            <a:p>
              <a:r>
                <a:rPr lang="en-GB" sz="1400" dirty="0" smtClean="0"/>
                <a:t>They use knowledge of ÷ by 10/100 to calculate questions such as; Convert 24m into km.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758647" y="895973"/>
              <a:ext cx="4248472" cy="1333531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96566" y="764704"/>
            <a:ext cx="8569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Division skill:    Dividing by 10 and 100</a:t>
            </a:r>
            <a:endParaRPr lang="en-GB" b="1" dirty="0"/>
          </a:p>
        </p:txBody>
      </p:sp>
      <p:sp>
        <p:nvSpPr>
          <p:cNvPr id="17" name="Right Arrow 16"/>
          <p:cNvSpPr/>
          <p:nvPr/>
        </p:nvSpPr>
        <p:spPr>
          <a:xfrm>
            <a:off x="4357041" y="1916832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108520" y="6452953"/>
            <a:ext cx="3605395" cy="365125"/>
          </a:xfrm>
        </p:spPr>
        <p:txBody>
          <a:bodyPr/>
          <a:lstStyle/>
          <a:p>
            <a:r>
              <a:rPr lang="en-GB" dirty="0" smtClean="0"/>
              <a:t>Eynesbury Church of England Primary School</a:t>
            </a:r>
            <a:endParaRPr lang="en-GB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2447925" cy="176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4758648" y="2882379"/>
            <a:ext cx="4303004" cy="13387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4662818" y="4581128"/>
            <a:ext cx="4248472" cy="190615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267744" y="1556792"/>
            <a:ext cx="195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Questions such as: 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How many m in 204 cm?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427984" y="3274410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/>
          <p:cNvSpPr/>
          <p:nvPr/>
        </p:nvSpPr>
        <p:spPr>
          <a:xfrm>
            <a:off x="4393197" y="5290634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42032" y="2577200"/>
            <a:ext cx="8569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Division skill:    Scaling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068960"/>
            <a:ext cx="3956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Children experience problems such as:</a:t>
            </a:r>
          </a:p>
          <a:p>
            <a:r>
              <a:rPr lang="en-GB" sz="1600" i="1" dirty="0" smtClean="0"/>
              <a:t>Dad is 30 and exactly 5 times older than Sam. How old is Sam?</a:t>
            </a:r>
            <a:endParaRPr lang="en-GB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967225" y="3012311"/>
            <a:ext cx="25571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Questions such as:</a:t>
            </a:r>
          </a:p>
          <a:p>
            <a:r>
              <a:rPr lang="en-GB" sz="1400" i="1" dirty="0" smtClean="0"/>
              <a:t>The supermarket sells a 500ml bottle of squash for 69p and a 1.5L bottle for £1.99. Which is better value for money?</a:t>
            </a:r>
            <a:endParaRPr lang="en-GB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524328" y="2924944"/>
            <a:ext cx="1373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</a:rPr>
              <a:t>Ensure pupils have  the opportunity to consider what happens to area, </a:t>
            </a:r>
            <a:r>
              <a:rPr lang="en-GB" sz="1000" dirty="0" err="1" smtClean="0">
                <a:solidFill>
                  <a:srgbClr val="FF0000"/>
                </a:solidFill>
              </a:rPr>
              <a:t>eg</a:t>
            </a:r>
            <a:r>
              <a:rPr lang="en-GB" sz="1000" dirty="0" smtClean="0">
                <a:solidFill>
                  <a:srgbClr val="FF0000"/>
                </a:solidFill>
              </a:rPr>
              <a:t>: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895755" y="5987341"/>
            <a:ext cx="388213" cy="393987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07904" y="61763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3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1960" y="61653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7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3928" y="581629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21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4528" y="5164873"/>
            <a:ext cx="12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56 ÷ 7 = </a:t>
            </a:r>
            <a:r>
              <a:rPr lang="en-GB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7380" y="57629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 x 7 = 56 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7398984" y="5594545"/>
            <a:ext cx="149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</a:t>
            </a:r>
            <a:r>
              <a:rPr lang="en-GB" dirty="0"/>
              <a:t> </a:t>
            </a:r>
            <a:r>
              <a:rPr lang="en-GB" dirty="0" smtClean="0"/>
              <a:t>÷ 7 = 80 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7398984" y="5675190"/>
            <a:ext cx="314700" cy="238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Up Arrow 39"/>
          <p:cNvSpPr/>
          <p:nvPr/>
        </p:nvSpPr>
        <p:spPr>
          <a:xfrm rot="18915781">
            <a:off x="5998221" y="4869640"/>
            <a:ext cx="236992" cy="4695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Up Arrow 40"/>
          <p:cNvSpPr/>
          <p:nvPr/>
        </p:nvSpPr>
        <p:spPr>
          <a:xfrm rot="3170173">
            <a:off x="7189064" y="4797358"/>
            <a:ext cx="233576" cy="4695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 rot="13312715">
            <a:off x="6050373" y="5433861"/>
            <a:ext cx="198786" cy="4695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 rot="7915643">
            <a:off x="7084773" y="5431617"/>
            <a:ext cx="167303" cy="4695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Up Arrow 43"/>
          <p:cNvSpPr/>
          <p:nvPr/>
        </p:nvSpPr>
        <p:spPr>
          <a:xfrm rot="10444975">
            <a:off x="6630017" y="5496878"/>
            <a:ext cx="163611" cy="4451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598146" y="4825508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5.6 ÷ 7 = 0.8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710300" y="4721619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560 </a:t>
            </a:r>
            <a:r>
              <a:rPr lang="en-GB" dirty="0"/>
              <a:t>÷ 7 = </a:t>
            </a:r>
            <a:r>
              <a:rPr lang="en-GB" dirty="0" smtClean="0"/>
              <a:t>80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259330" y="5980638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56 ÷ </a:t>
            </a:r>
            <a:r>
              <a:rPr lang="en-GB" dirty="0" smtClean="0"/>
              <a:t>8 </a:t>
            </a:r>
            <a:r>
              <a:rPr lang="en-GB" dirty="0"/>
              <a:t>= </a:t>
            </a:r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0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3" y="2348880"/>
            <a:ext cx="4162238" cy="315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73370" y="1422068"/>
            <a:ext cx="4248472" cy="39511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888" y="-315416"/>
            <a:ext cx="8229600" cy="1143000"/>
          </a:xfrm>
        </p:spPr>
        <p:txBody>
          <a:bodyPr/>
          <a:lstStyle/>
          <a:p>
            <a:r>
              <a:rPr lang="en-GB" b="1" dirty="0" smtClean="0"/>
              <a:t>Division Skills  </a:t>
            </a:r>
            <a:r>
              <a:rPr lang="en-GB" b="1" dirty="0"/>
              <a:t>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7694" y="404664"/>
            <a:ext cx="4040188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Early Stages	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46129" y="404664"/>
            <a:ext cx="4041775" cy="639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Later Stages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519" y="1052736"/>
            <a:ext cx="8244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Division skill:    Using a written method</a:t>
            </a:r>
            <a:endParaRPr lang="en-GB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603146" y="1398461"/>
            <a:ext cx="4248472" cy="397475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372654" y="4293096"/>
            <a:ext cx="408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r>
              <a:rPr lang="en-GB" sz="1400" dirty="0" smtClean="0"/>
              <a:t>            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78201" y="1556792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Children are encouraged to see the link between the splitting method and the short division ‘bus stop’ method.  </a:t>
            </a:r>
            <a:r>
              <a:rPr lang="en-GB" sz="1400" dirty="0" smtClean="0"/>
              <a:t>The bar model develops numbers sense, the ‘bus stop’ method is used to solve the calculation.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91178" y="157053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use of the bar model gives children good skills in estimating an answer to a division question.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547  ÷ 7  is going to be 70 </a:t>
            </a:r>
            <a:r>
              <a:rPr lang="en-GB" dirty="0" err="1" smtClean="0"/>
              <a:t>ish</a:t>
            </a:r>
            <a:r>
              <a:rPr lang="en-GB" dirty="0" smtClean="0"/>
              <a:t>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702362" y="2699241"/>
            <a:ext cx="3758070" cy="626393"/>
            <a:chOff x="4702362" y="2699241"/>
            <a:chExt cx="3758070" cy="626393"/>
          </a:xfrm>
        </p:grpSpPr>
        <p:sp>
          <p:nvSpPr>
            <p:cNvPr id="6" name="Rectangle 5"/>
            <p:cNvSpPr/>
            <p:nvPr/>
          </p:nvSpPr>
          <p:spPr>
            <a:xfrm>
              <a:off x="4932040" y="2770863"/>
              <a:ext cx="3456384" cy="2260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32040" y="2996952"/>
              <a:ext cx="2520280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52320" y="2996952"/>
              <a:ext cx="936104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52700" y="2699241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547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51595" y="295630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490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41728" y="29563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57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02362" y="27101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068614" y="3284984"/>
            <a:ext cx="671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70</a:t>
            </a:r>
            <a:endParaRPr lang="en-GB" sz="1100" dirty="0"/>
          </a:p>
        </p:txBody>
      </p:sp>
      <p:pic>
        <p:nvPicPr>
          <p:cNvPr id="27" name="Picture 26" descr="Short division step four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8764" y="3415789"/>
            <a:ext cx="1253416" cy="74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4853206" y="4233862"/>
            <a:ext cx="3895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bus stop method leads onto long division when the numbers involved become bigger </a:t>
            </a:r>
            <a:r>
              <a:rPr lang="en-GB" dirty="0" err="1" smtClean="0"/>
              <a:t>eg</a:t>
            </a:r>
            <a:r>
              <a:rPr lang="en-GB" dirty="0" smtClean="0"/>
              <a:t>.  684 ÷  17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4252221" y="2921009"/>
            <a:ext cx="539241" cy="370614"/>
          </a:xfrm>
          <a:prstGeom prst="rightArrow">
            <a:avLst/>
          </a:prstGeom>
          <a:solidFill>
            <a:srgbClr val="7030A0"/>
          </a:solidFill>
          <a:effectLst>
            <a:glow rad="101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175992" cy="365125"/>
          </a:xfrm>
        </p:spPr>
        <p:txBody>
          <a:bodyPr/>
          <a:lstStyle/>
          <a:p>
            <a:r>
              <a:rPr lang="en-GB" dirty="0" smtClean="0"/>
              <a:t>Eynesbury Church of England Primary School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627784" y="2770863"/>
            <a:ext cx="1440160" cy="297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560672" y="2699241"/>
            <a:ext cx="1507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Short division</a:t>
            </a:r>
          </a:p>
          <a:p>
            <a:pPr algn="ctr"/>
            <a:r>
              <a:rPr lang="en-GB" sz="1400" dirty="0" smtClean="0"/>
              <a:t>‘bus stop method’</a:t>
            </a:r>
            <a:endParaRPr lang="en-GB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372653" y="5575523"/>
            <a:ext cx="8478965" cy="80580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08701" y="5692606"/>
            <a:ext cx="8239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Approximation to give a sensible answer should be encouraged in all division calculations.  In the later stages of division the remainder should be divided equally to give a fraction/decimal </a:t>
            </a:r>
            <a:r>
              <a:rPr lang="en-GB" sz="1400" dirty="0" smtClean="0"/>
              <a:t>answer if relevant for the context of the division. 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35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902</Words>
  <Application>Microsoft Office PowerPoint</Application>
  <PresentationFormat>On-screen Show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Division Skills  1</vt:lpstr>
      <vt:lpstr>Division Skills  2</vt:lpstr>
      <vt:lpstr>Division Skills  3</vt:lpstr>
      <vt:lpstr>Division Skills 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Skills</dc:title>
  <dc:creator>Katie Crozier</dc:creator>
  <cp:lastModifiedBy>Katie Crozier</cp:lastModifiedBy>
  <cp:revision>60</cp:revision>
  <cp:lastPrinted>2014-11-10T22:12:32Z</cp:lastPrinted>
  <dcterms:created xsi:type="dcterms:W3CDTF">2014-09-15T10:19:58Z</dcterms:created>
  <dcterms:modified xsi:type="dcterms:W3CDTF">2015-11-12T12:13:26Z</dcterms:modified>
</cp:coreProperties>
</file>